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/>
    <p:restoredTop sz="94745"/>
  </p:normalViewPr>
  <p:slideViewPr>
    <p:cSldViewPr snapToGrid="0" snapToObjects="1">
      <p:cViewPr varScale="1">
        <p:scale>
          <a:sx n="102" d="100"/>
          <a:sy n="10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1FCC5-7498-9745-9386-47A2B37230B1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D0B8FC-44E3-364A-9CC5-435042021B16}">
      <dgm:prSet phldrT="[Texto]"/>
      <dgm:spPr/>
      <dgm:t>
        <a:bodyPr/>
        <a:lstStyle/>
        <a:p>
          <a:r>
            <a:rPr lang="es-ES" dirty="0" err="1"/>
            <a:t>asiaminspector</a:t>
          </a:r>
          <a:endParaRPr lang="es-ES" dirty="0"/>
        </a:p>
      </dgm:t>
    </dgm:pt>
    <dgm:pt modelId="{70B04E40-C901-8643-B26C-AAAD749AC2E3}" type="parTrans" cxnId="{85425B96-FEAD-B146-A988-5FB84FA02C74}">
      <dgm:prSet/>
      <dgm:spPr/>
      <dgm:t>
        <a:bodyPr/>
        <a:lstStyle/>
        <a:p>
          <a:endParaRPr lang="es-ES"/>
        </a:p>
      </dgm:t>
    </dgm:pt>
    <dgm:pt modelId="{859C7A97-F814-B746-8D4E-A317885DDBA5}" type="sibTrans" cxnId="{85425B96-FEAD-B146-A988-5FB84FA02C74}">
      <dgm:prSet/>
      <dgm:spPr/>
      <dgm:t>
        <a:bodyPr/>
        <a:lstStyle/>
        <a:p>
          <a:endParaRPr lang="es-ES"/>
        </a:p>
      </dgm:t>
    </dgm:pt>
    <dgm:pt modelId="{431159C0-CB15-CC43-8D7F-0822EEB52AAF}">
      <dgm:prSet phldrT="[Texto]"/>
      <dgm:spPr/>
      <dgm:t>
        <a:bodyPr/>
        <a:lstStyle/>
        <a:p>
          <a:r>
            <a:rPr lang="es-ES" dirty="0"/>
            <a:t>SISTEMA INTEGRADO DE GESTIÓN</a:t>
          </a:r>
        </a:p>
      </dgm:t>
    </dgm:pt>
    <dgm:pt modelId="{3A7FF9BD-2FE7-2D4F-8DE9-84987A1E2FD4}" type="parTrans" cxnId="{E1D254AF-56AD-7041-B74F-91D0E0A89643}">
      <dgm:prSet/>
      <dgm:spPr/>
      <dgm:t>
        <a:bodyPr/>
        <a:lstStyle/>
        <a:p>
          <a:endParaRPr lang="es-ES"/>
        </a:p>
      </dgm:t>
    </dgm:pt>
    <dgm:pt modelId="{0ACC7FB1-781D-4149-90D7-9C91A2DCCEE5}" type="sibTrans" cxnId="{E1D254AF-56AD-7041-B74F-91D0E0A89643}">
      <dgm:prSet/>
      <dgm:spPr/>
      <dgm:t>
        <a:bodyPr/>
        <a:lstStyle/>
        <a:p>
          <a:endParaRPr lang="es-ES"/>
        </a:p>
      </dgm:t>
    </dgm:pt>
    <dgm:pt modelId="{931FFEA1-E395-EA45-83D0-037A92D58825}">
      <dgm:prSet phldrT="[Texto]"/>
      <dgm:spPr/>
      <dgm:t>
        <a:bodyPr/>
        <a:lstStyle/>
        <a:p>
          <a:r>
            <a:rPr lang="es-ES" dirty="0"/>
            <a:t>04 OPERACIONES </a:t>
          </a:r>
        </a:p>
      </dgm:t>
    </dgm:pt>
    <dgm:pt modelId="{2FC18A84-9395-FD42-8491-C41149621948}" type="parTrans" cxnId="{321439D8-46D1-3743-952C-7AC88CC23E65}">
      <dgm:prSet/>
      <dgm:spPr/>
      <dgm:t>
        <a:bodyPr/>
        <a:lstStyle/>
        <a:p>
          <a:endParaRPr lang="es-ES"/>
        </a:p>
      </dgm:t>
    </dgm:pt>
    <dgm:pt modelId="{0A5E3A10-8B5D-6346-B482-4B2DEE3709CD}" type="sibTrans" cxnId="{321439D8-46D1-3743-952C-7AC88CC23E65}">
      <dgm:prSet/>
      <dgm:spPr/>
      <dgm:t>
        <a:bodyPr/>
        <a:lstStyle/>
        <a:p>
          <a:endParaRPr lang="es-ES"/>
        </a:p>
      </dgm:t>
    </dgm:pt>
    <dgm:pt modelId="{3C24FFC1-C378-6D47-9B5A-C42472A262E5}">
      <dgm:prSet/>
      <dgm:spPr/>
      <dgm:t>
        <a:bodyPr/>
        <a:lstStyle/>
        <a:p>
          <a:r>
            <a:rPr lang="es-ES" dirty="0"/>
            <a:t>03 FORMATOS</a:t>
          </a:r>
        </a:p>
      </dgm:t>
    </dgm:pt>
    <dgm:pt modelId="{9050CC3C-9646-154E-9A67-A029C6200162}" type="parTrans" cxnId="{5B266C00-F19B-E54B-9FB9-6B2B37C0C143}">
      <dgm:prSet/>
      <dgm:spPr/>
      <dgm:t>
        <a:bodyPr/>
        <a:lstStyle/>
        <a:p>
          <a:endParaRPr lang="es-ES"/>
        </a:p>
      </dgm:t>
    </dgm:pt>
    <dgm:pt modelId="{B2FF0D72-9FB3-9B4E-ACB0-A640E7C7F382}" type="sibTrans" cxnId="{5B266C00-F19B-E54B-9FB9-6B2B37C0C143}">
      <dgm:prSet/>
      <dgm:spPr/>
      <dgm:t>
        <a:bodyPr/>
        <a:lstStyle/>
        <a:p>
          <a:endParaRPr lang="es-ES"/>
        </a:p>
      </dgm:t>
    </dgm:pt>
    <dgm:pt modelId="{CA191F0F-15FA-FA42-A9BE-2FCEBB066777}" type="pres">
      <dgm:prSet presAssocID="{6311FCC5-7498-9745-9386-47A2B37230B1}" presName="Name0" presStyleCnt="0">
        <dgm:presLayoutVars>
          <dgm:dir/>
          <dgm:resizeHandles val="exact"/>
        </dgm:presLayoutVars>
      </dgm:prSet>
      <dgm:spPr/>
    </dgm:pt>
    <dgm:pt modelId="{87B207BC-0312-024E-934D-F9566D8FADE4}" type="pres">
      <dgm:prSet presAssocID="{38D0B8FC-44E3-364A-9CC5-435042021B16}" presName="node" presStyleLbl="node1" presStyleIdx="0" presStyleCnt="4">
        <dgm:presLayoutVars>
          <dgm:bulletEnabled val="1"/>
        </dgm:presLayoutVars>
      </dgm:prSet>
      <dgm:spPr/>
    </dgm:pt>
    <dgm:pt modelId="{15A95C02-8348-9542-A754-26DD9D107D95}" type="pres">
      <dgm:prSet presAssocID="{859C7A97-F814-B746-8D4E-A317885DDBA5}" presName="sibTrans" presStyleLbl="sibTrans2D1" presStyleIdx="0" presStyleCnt="3"/>
      <dgm:spPr/>
    </dgm:pt>
    <dgm:pt modelId="{E6EDBE5B-7301-9741-BCE8-61DC5F046B4F}" type="pres">
      <dgm:prSet presAssocID="{859C7A97-F814-B746-8D4E-A317885DDBA5}" presName="connectorText" presStyleLbl="sibTrans2D1" presStyleIdx="0" presStyleCnt="3"/>
      <dgm:spPr/>
    </dgm:pt>
    <dgm:pt modelId="{91DA8BB0-D274-A14E-AFE8-3E41E6EB8803}" type="pres">
      <dgm:prSet presAssocID="{431159C0-CB15-CC43-8D7F-0822EEB52AAF}" presName="node" presStyleLbl="node1" presStyleIdx="1" presStyleCnt="4">
        <dgm:presLayoutVars>
          <dgm:bulletEnabled val="1"/>
        </dgm:presLayoutVars>
      </dgm:prSet>
      <dgm:spPr/>
    </dgm:pt>
    <dgm:pt modelId="{E06D3A72-04DB-6F48-B442-F5C814C2F4BD}" type="pres">
      <dgm:prSet presAssocID="{0ACC7FB1-781D-4149-90D7-9C91A2DCCEE5}" presName="sibTrans" presStyleLbl="sibTrans2D1" presStyleIdx="1" presStyleCnt="3"/>
      <dgm:spPr/>
    </dgm:pt>
    <dgm:pt modelId="{5468AC04-FF4F-BF4E-8396-6E5C1BC43CF4}" type="pres">
      <dgm:prSet presAssocID="{0ACC7FB1-781D-4149-90D7-9C91A2DCCEE5}" presName="connectorText" presStyleLbl="sibTrans2D1" presStyleIdx="1" presStyleCnt="3"/>
      <dgm:spPr/>
    </dgm:pt>
    <dgm:pt modelId="{DD5B7A0F-C9E6-0643-B1FA-49362E291296}" type="pres">
      <dgm:prSet presAssocID="{3C24FFC1-C378-6D47-9B5A-C42472A262E5}" presName="node" presStyleLbl="node1" presStyleIdx="2" presStyleCnt="4">
        <dgm:presLayoutVars>
          <dgm:bulletEnabled val="1"/>
        </dgm:presLayoutVars>
      </dgm:prSet>
      <dgm:spPr/>
    </dgm:pt>
    <dgm:pt modelId="{BF5D83DC-7F2A-AE41-B1B5-939F1887CBFE}" type="pres">
      <dgm:prSet presAssocID="{B2FF0D72-9FB3-9B4E-ACB0-A640E7C7F382}" presName="sibTrans" presStyleLbl="sibTrans2D1" presStyleIdx="2" presStyleCnt="3"/>
      <dgm:spPr/>
    </dgm:pt>
    <dgm:pt modelId="{AD8B1967-B824-C842-B37D-CF683B7364A3}" type="pres">
      <dgm:prSet presAssocID="{B2FF0D72-9FB3-9B4E-ACB0-A640E7C7F382}" presName="connectorText" presStyleLbl="sibTrans2D1" presStyleIdx="2" presStyleCnt="3"/>
      <dgm:spPr/>
    </dgm:pt>
    <dgm:pt modelId="{A2E52A23-28BF-B544-BBBB-AD7A8D5534C7}" type="pres">
      <dgm:prSet presAssocID="{931FFEA1-E395-EA45-83D0-037A92D58825}" presName="node" presStyleLbl="node1" presStyleIdx="3" presStyleCnt="4" custScaleX="108375">
        <dgm:presLayoutVars>
          <dgm:bulletEnabled val="1"/>
        </dgm:presLayoutVars>
      </dgm:prSet>
      <dgm:spPr/>
    </dgm:pt>
  </dgm:ptLst>
  <dgm:cxnLst>
    <dgm:cxn modelId="{3D495C00-80EA-0A48-AAE1-F2CEC9B21265}" type="presOf" srcId="{0ACC7FB1-781D-4149-90D7-9C91A2DCCEE5}" destId="{5468AC04-FF4F-BF4E-8396-6E5C1BC43CF4}" srcOrd="1" destOrd="0" presId="urn:microsoft.com/office/officeart/2005/8/layout/process1"/>
    <dgm:cxn modelId="{5B266C00-F19B-E54B-9FB9-6B2B37C0C143}" srcId="{6311FCC5-7498-9745-9386-47A2B37230B1}" destId="{3C24FFC1-C378-6D47-9B5A-C42472A262E5}" srcOrd="2" destOrd="0" parTransId="{9050CC3C-9646-154E-9A67-A029C6200162}" sibTransId="{B2FF0D72-9FB3-9B4E-ACB0-A640E7C7F382}"/>
    <dgm:cxn modelId="{182A774B-8CEC-1B4C-AAE8-A6597FE4B013}" type="presOf" srcId="{B2FF0D72-9FB3-9B4E-ACB0-A640E7C7F382}" destId="{BF5D83DC-7F2A-AE41-B1B5-939F1887CBFE}" srcOrd="0" destOrd="0" presId="urn:microsoft.com/office/officeart/2005/8/layout/process1"/>
    <dgm:cxn modelId="{0C2D914B-E771-6345-802F-C6136E4F32C0}" type="presOf" srcId="{0ACC7FB1-781D-4149-90D7-9C91A2DCCEE5}" destId="{E06D3A72-04DB-6F48-B442-F5C814C2F4BD}" srcOrd="0" destOrd="0" presId="urn:microsoft.com/office/officeart/2005/8/layout/process1"/>
    <dgm:cxn modelId="{F08F0E65-B579-2444-AB12-962ED76D3C95}" type="presOf" srcId="{859C7A97-F814-B746-8D4E-A317885DDBA5}" destId="{15A95C02-8348-9542-A754-26DD9D107D95}" srcOrd="0" destOrd="0" presId="urn:microsoft.com/office/officeart/2005/8/layout/process1"/>
    <dgm:cxn modelId="{82CEB285-2991-E34A-90EF-F26728929ABA}" type="presOf" srcId="{B2FF0D72-9FB3-9B4E-ACB0-A640E7C7F382}" destId="{AD8B1967-B824-C842-B37D-CF683B7364A3}" srcOrd="1" destOrd="0" presId="urn:microsoft.com/office/officeart/2005/8/layout/process1"/>
    <dgm:cxn modelId="{B482088B-DE57-8D48-87A2-C527BE4BD5FA}" type="presOf" srcId="{931FFEA1-E395-EA45-83D0-037A92D58825}" destId="{A2E52A23-28BF-B544-BBBB-AD7A8D5534C7}" srcOrd="0" destOrd="0" presId="urn:microsoft.com/office/officeart/2005/8/layout/process1"/>
    <dgm:cxn modelId="{85425B96-FEAD-B146-A988-5FB84FA02C74}" srcId="{6311FCC5-7498-9745-9386-47A2B37230B1}" destId="{38D0B8FC-44E3-364A-9CC5-435042021B16}" srcOrd="0" destOrd="0" parTransId="{70B04E40-C901-8643-B26C-AAAD749AC2E3}" sibTransId="{859C7A97-F814-B746-8D4E-A317885DDBA5}"/>
    <dgm:cxn modelId="{E1D254AF-56AD-7041-B74F-91D0E0A89643}" srcId="{6311FCC5-7498-9745-9386-47A2B37230B1}" destId="{431159C0-CB15-CC43-8D7F-0822EEB52AAF}" srcOrd="1" destOrd="0" parTransId="{3A7FF9BD-2FE7-2D4F-8DE9-84987A1E2FD4}" sibTransId="{0ACC7FB1-781D-4149-90D7-9C91A2DCCEE5}"/>
    <dgm:cxn modelId="{F5450DBB-3677-1A49-8C8F-C8D9E1A579FB}" type="presOf" srcId="{431159C0-CB15-CC43-8D7F-0822EEB52AAF}" destId="{91DA8BB0-D274-A14E-AFE8-3E41E6EB8803}" srcOrd="0" destOrd="0" presId="urn:microsoft.com/office/officeart/2005/8/layout/process1"/>
    <dgm:cxn modelId="{D1BB5CBB-C697-6742-928B-23CCDB411F7B}" type="presOf" srcId="{859C7A97-F814-B746-8D4E-A317885DDBA5}" destId="{E6EDBE5B-7301-9741-BCE8-61DC5F046B4F}" srcOrd="1" destOrd="0" presId="urn:microsoft.com/office/officeart/2005/8/layout/process1"/>
    <dgm:cxn modelId="{8A6A7CD3-4C22-CA4B-AF65-986A4B654D44}" type="presOf" srcId="{3C24FFC1-C378-6D47-9B5A-C42472A262E5}" destId="{DD5B7A0F-C9E6-0643-B1FA-49362E291296}" srcOrd="0" destOrd="0" presId="urn:microsoft.com/office/officeart/2005/8/layout/process1"/>
    <dgm:cxn modelId="{321439D8-46D1-3743-952C-7AC88CC23E65}" srcId="{6311FCC5-7498-9745-9386-47A2B37230B1}" destId="{931FFEA1-E395-EA45-83D0-037A92D58825}" srcOrd="3" destOrd="0" parTransId="{2FC18A84-9395-FD42-8491-C41149621948}" sibTransId="{0A5E3A10-8B5D-6346-B482-4B2DEE3709CD}"/>
    <dgm:cxn modelId="{B57582FA-B7F0-F248-9D0F-FF07FACD7B42}" type="presOf" srcId="{6311FCC5-7498-9745-9386-47A2B37230B1}" destId="{CA191F0F-15FA-FA42-A9BE-2FCEBB066777}" srcOrd="0" destOrd="0" presId="urn:microsoft.com/office/officeart/2005/8/layout/process1"/>
    <dgm:cxn modelId="{A7A4E6FA-7626-704B-8CE8-E873EA33775F}" type="presOf" srcId="{38D0B8FC-44E3-364A-9CC5-435042021B16}" destId="{87B207BC-0312-024E-934D-F9566D8FADE4}" srcOrd="0" destOrd="0" presId="urn:microsoft.com/office/officeart/2005/8/layout/process1"/>
    <dgm:cxn modelId="{24D4E926-7795-5B45-B3A9-9ECDC596A96F}" type="presParOf" srcId="{CA191F0F-15FA-FA42-A9BE-2FCEBB066777}" destId="{87B207BC-0312-024E-934D-F9566D8FADE4}" srcOrd="0" destOrd="0" presId="urn:microsoft.com/office/officeart/2005/8/layout/process1"/>
    <dgm:cxn modelId="{D65FF704-BFE9-C648-ACE8-38ECA3A6863D}" type="presParOf" srcId="{CA191F0F-15FA-FA42-A9BE-2FCEBB066777}" destId="{15A95C02-8348-9542-A754-26DD9D107D95}" srcOrd="1" destOrd="0" presId="urn:microsoft.com/office/officeart/2005/8/layout/process1"/>
    <dgm:cxn modelId="{5F3FA2E5-5197-F04F-B5A7-B5EDA1D910DF}" type="presParOf" srcId="{15A95C02-8348-9542-A754-26DD9D107D95}" destId="{E6EDBE5B-7301-9741-BCE8-61DC5F046B4F}" srcOrd="0" destOrd="0" presId="urn:microsoft.com/office/officeart/2005/8/layout/process1"/>
    <dgm:cxn modelId="{C3A00852-8F03-CB44-9114-9F3939106D35}" type="presParOf" srcId="{CA191F0F-15FA-FA42-A9BE-2FCEBB066777}" destId="{91DA8BB0-D274-A14E-AFE8-3E41E6EB8803}" srcOrd="2" destOrd="0" presId="urn:microsoft.com/office/officeart/2005/8/layout/process1"/>
    <dgm:cxn modelId="{30806443-D372-4245-805C-606CDA631F8C}" type="presParOf" srcId="{CA191F0F-15FA-FA42-A9BE-2FCEBB066777}" destId="{E06D3A72-04DB-6F48-B442-F5C814C2F4BD}" srcOrd="3" destOrd="0" presId="urn:microsoft.com/office/officeart/2005/8/layout/process1"/>
    <dgm:cxn modelId="{22120F95-7218-AD4F-B8A0-62852E3C6B49}" type="presParOf" srcId="{E06D3A72-04DB-6F48-B442-F5C814C2F4BD}" destId="{5468AC04-FF4F-BF4E-8396-6E5C1BC43CF4}" srcOrd="0" destOrd="0" presId="urn:microsoft.com/office/officeart/2005/8/layout/process1"/>
    <dgm:cxn modelId="{ACB639A0-356B-E947-A854-686DC7EFFF44}" type="presParOf" srcId="{CA191F0F-15FA-FA42-A9BE-2FCEBB066777}" destId="{DD5B7A0F-C9E6-0643-B1FA-49362E291296}" srcOrd="4" destOrd="0" presId="urn:microsoft.com/office/officeart/2005/8/layout/process1"/>
    <dgm:cxn modelId="{58E4845F-B37E-C84B-B4DD-7F5AC2B29178}" type="presParOf" srcId="{CA191F0F-15FA-FA42-A9BE-2FCEBB066777}" destId="{BF5D83DC-7F2A-AE41-B1B5-939F1887CBFE}" srcOrd="5" destOrd="0" presId="urn:microsoft.com/office/officeart/2005/8/layout/process1"/>
    <dgm:cxn modelId="{19F544B5-05D2-7F43-BAC5-289B5656D6F2}" type="presParOf" srcId="{BF5D83DC-7F2A-AE41-B1B5-939F1887CBFE}" destId="{AD8B1967-B824-C842-B37D-CF683B7364A3}" srcOrd="0" destOrd="0" presId="urn:microsoft.com/office/officeart/2005/8/layout/process1"/>
    <dgm:cxn modelId="{708AC54F-F755-BB4E-B97C-CDC9F2707DF2}" type="presParOf" srcId="{CA191F0F-15FA-FA42-A9BE-2FCEBB066777}" destId="{A2E52A23-28BF-B544-BBBB-AD7A8D5534C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D84B2-1BDF-B54F-B3E1-64A891A5B067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C4E1F5-3199-2240-8904-9631E1C537A0}">
      <dgm:prSet phldrT="[Texto]"/>
      <dgm:spPr/>
      <dgm:t>
        <a:bodyPr/>
        <a:lstStyle/>
        <a:p>
          <a:r>
            <a:rPr lang="es-ES" dirty="0"/>
            <a:t>Lista de documentos</a:t>
          </a:r>
        </a:p>
      </dgm:t>
    </dgm:pt>
    <dgm:pt modelId="{82904C04-EB58-DA49-96C4-BA7B20EB8E4C}" type="parTrans" cxnId="{D5938052-7057-0446-8E59-3AA80593396D}">
      <dgm:prSet/>
      <dgm:spPr/>
      <dgm:t>
        <a:bodyPr/>
        <a:lstStyle/>
        <a:p>
          <a:endParaRPr lang="es-ES"/>
        </a:p>
      </dgm:t>
    </dgm:pt>
    <dgm:pt modelId="{E6E43F09-84C2-6343-936F-6D5D2F1DCD8D}" type="sibTrans" cxnId="{D5938052-7057-0446-8E59-3AA80593396D}">
      <dgm:prSet/>
      <dgm:spPr/>
      <dgm:t>
        <a:bodyPr/>
        <a:lstStyle/>
        <a:p>
          <a:endParaRPr lang="es-ES"/>
        </a:p>
      </dgm:t>
    </dgm:pt>
    <dgm:pt modelId="{6EA83321-5113-114D-AC97-456F36178E57}">
      <dgm:prSet phldrT="[Texto]"/>
      <dgm:spPr/>
      <dgm:t>
        <a:bodyPr/>
        <a:lstStyle/>
        <a:p>
          <a:r>
            <a:rPr lang="es-ES" dirty="0"/>
            <a:t>Lista que permite identificar todos los procedimientos, instructivos y formatos del SGI</a:t>
          </a:r>
        </a:p>
      </dgm:t>
    </dgm:pt>
    <dgm:pt modelId="{BB04B567-A59F-B642-B2D0-503C933D0F24}" type="parTrans" cxnId="{52FE5E31-815F-3A46-89E8-F136D3875B55}">
      <dgm:prSet/>
      <dgm:spPr/>
      <dgm:t>
        <a:bodyPr/>
        <a:lstStyle/>
        <a:p>
          <a:endParaRPr lang="es-ES"/>
        </a:p>
      </dgm:t>
    </dgm:pt>
    <dgm:pt modelId="{4CD69682-55FF-C747-B919-C51A0C90AF86}" type="sibTrans" cxnId="{52FE5E31-815F-3A46-89E8-F136D3875B55}">
      <dgm:prSet/>
      <dgm:spPr/>
      <dgm:t>
        <a:bodyPr/>
        <a:lstStyle/>
        <a:p>
          <a:endParaRPr lang="es-ES"/>
        </a:p>
      </dgm:t>
    </dgm:pt>
    <dgm:pt modelId="{51500A49-6B42-AC40-8C14-5B332A43D822}">
      <dgm:prSet phldrT="[Texto]"/>
      <dgm:spPr/>
      <dgm:t>
        <a:bodyPr/>
        <a:lstStyle/>
        <a:p>
          <a:r>
            <a:rPr lang="es-ES" dirty="0"/>
            <a:t>Lista de formatos técnicos</a:t>
          </a:r>
        </a:p>
      </dgm:t>
    </dgm:pt>
    <dgm:pt modelId="{465682F1-E0E9-8F43-9C06-5A48A857C359}" type="parTrans" cxnId="{C56B9856-EE9F-DE48-9349-79A3DE29E456}">
      <dgm:prSet/>
      <dgm:spPr/>
      <dgm:t>
        <a:bodyPr/>
        <a:lstStyle/>
        <a:p>
          <a:endParaRPr lang="es-ES"/>
        </a:p>
      </dgm:t>
    </dgm:pt>
    <dgm:pt modelId="{2E1A50F4-022F-D14E-B341-D71AFEB31742}" type="sibTrans" cxnId="{C56B9856-EE9F-DE48-9349-79A3DE29E456}">
      <dgm:prSet/>
      <dgm:spPr/>
      <dgm:t>
        <a:bodyPr/>
        <a:lstStyle/>
        <a:p>
          <a:endParaRPr lang="es-ES"/>
        </a:p>
      </dgm:t>
    </dgm:pt>
    <dgm:pt modelId="{55483687-DE3A-B346-96AC-746ACAF5C69D}">
      <dgm:prSet phldrT="[Texto]"/>
      <dgm:spPr/>
      <dgm:t>
        <a:bodyPr/>
        <a:lstStyle/>
        <a:p>
          <a:r>
            <a:rPr lang="es-ES" dirty="0"/>
            <a:t>Describe los formatos operativos a utilizar según el esquema de certificación.</a:t>
          </a:r>
        </a:p>
      </dgm:t>
    </dgm:pt>
    <dgm:pt modelId="{275B52E8-0D3A-4943-9C3C-834B70F27E1A}" type="parTrans" cxnId="{60EAB15E-4A71-A942-81B3-DA4AA7CEC1BD}">
      <dgm:prSet/>
      <dgm:spPr/>
      <dgm:t>
        <a:bodyPr/>
        <a:lstStyle/>
        <a:p>
          <a:endParaRPr lang="es-ES"/>
        </a:p>
      </dgm:t>
    </dgm:pt>
    <dgm:pt modelId="{31B7130C-72C7-0547-845D-1A7BB7B61351}" type="sibTrans" cxnId="{60EAB15E-4A71-A942-81B3-DA4AA7CEC1BD}">
      <dgm:prSet/>
      <dgm:spPr/>
      <dgm:t>
        <a:bodyPr/>
        <a:lstStyle/>
        <a:p>
          <a:endParaRPr lang="es-ES"/>
        </a:p>
      </dgm:t>
    </dgm:pt>
    <dgm:pt modelId="{008D3CD4-E693-1848-8AAE-8171D1C2525D}" type="pres">
      <dgm:prSet presAssocID="{A06D84B2-1BDF-B54F-B3E1-64A891A5B067}" presName="Name0" presStyleCnt="0">
        <dgm:presLayoutVars>
          <dgm:dir/>
          <dgm:animLvl val="lvl"/>
          <dgm:resizeHandles/>
        </dgm:presLayoutVars>
      </dgm:prSet>
      <dgm:spPr/>
    </dgm:pt>
    <dgm:pt modelId="{39AE1AD7-26D2-F141-9CFA-5D589FA888FB}" type="pres">
      <dgm:prSet presAssocID="{B3C4E1F5-3199-2240-8904-9631E1C537A0}" presName="linNode" presStyleCnt="0"/>
      <dgm:spPr/>
    </dgm:pt>
    <dgm:pt modelId="{54882858-5909-3344-8E8B-097ADB654FF8}" type="pres">
      <dgm:prSet presAssocID="{B3C4E1F5-3199-2240-8904-9631E1C537A0}" presName="parentShp" presStyleLbl="node1" presStyleIdx="0" presStyleCnt="2">
        <dgm:presLayoutVars>
          <dgm:bulletEnabled val="1"/>
        </dgm:presLayoutVars>
      </dgm:prSet>
      <dgm:spPr/>
    </dgm:pt>
    <dgm:pt modelId="{CC51A4E8-E897-F240-A1BB-1BF547C71D59}" type="pres">
      <dgm:prSet presAssocID="{B3C4E1F5-3199-2240-8904-9631E1C537A0}" presName="childShp" presStyleLbl="bgAccFollowNode1" presStyleIdx="0" presStyleCnt="2">
        <dgm:presLayoutVars>
          <dgm:bulletEnabled val="1"/>
        </dgm:presLayoutVars>
      </dgm:prSet>
      <dgm:spPr/>
    </dgm:pt>
    <dgm:pt modelId="{AD26F64B-07FE-1849-9429-98F3D1342E65}" type="pres">
      <dgm:prSet presAssocID="{E6E43F09-84C2-6343-936F-6D5D2F1DCD8D}" presName="spacing" presStyleCnt="0"/>
      <dgm:spPr/>
    </dgm:pt>
    <dgm:pt modelId="{3EDA93C0-D0B4-7F40-AEA3-9C5FEFCB45EF}" type="pres">
      <dgm:prSet presAssocID="{51500A49-6B42-AC40-8C14-5B332A43D822}" presName="linNode" presStyleCnt="0"/>
      <dgm:spPr/>
    </dgm:pt>
    <dgm:pt modelId="{FEDAF10B-54FB-524D-BAB8-C05EE5DD1268}" type="pres">
      <dgm:prSet presAssocID="{51500A49-6B42-AC40-8C14-5B332A43D822}" presName="parentShp" presStyleLbl="node1" presStyleIdx="1" presStyleCnt="2">
        <dgm:presLayoutVars>
          <dgm:bulletEnabled val="1"/>
        </dgm:presLayoutVars>
      </dgm:prSet>
      <dgm:spPr/>
    </dgm:pt>
    <dgm:pt modelId="{305EE135-3F91-3E48-B957-6FB2915CED9D}" type="pres">
      <dgm:prSet presAssocID="{51500A49-6B42-AC40-8C14-5B332A43D82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EBC6208-90F7-414F-BE8F-34E4B58A4552}" type="presOf" srcId="{51500A49-6B42-AC40-8C14-5B332A43D822}" destId="{FEDAF10B-54FB-524D-BAB8-C05EE5DD1268}" srcOrd="0" destOrd="0" presId="urn:microsoft.com/office/officeart/2005/8/layout/vList6"/>
    <dgm:cxn modelId="{A5322320-A881-A341-B432-197E34AABC2B}" type="presOf" srcId="{55483687-DE3A-B346-96AC-746ACAF5C69D}" destId="{305EE135-3F91-3E48-B957-6FB2915CED9D}" srcOrd="0" destOrd="0" presId="urn:microsoft.com/office/officeart/2005/8/layout/vList6"/>
    <dgm:cxn modelId="{52FE5E31-815F-3A46-89E8-F136D3875B55}" srcId="{B3C4E1F5-3199-2240-8904-9631E1C537A0}" destId="{6EA83321-5113-114D-AC97-456F36178E57}" srcOrd="0" destOrd="0" parTransId="{BB04B567-A59F-B642-B2D0-503C933D0F24}" sibTransId="{4CD69682-55FF-C747-B919-C51A0C90AF86}"/>
    <dgm:cxn modelId="{1F644B40-D987-F540-838E-86CA915D79DA}" type="presOf" srcId="{6EA83321-5113-114D-AC97-456F36178E57}" destId="{CC51A4E8-E897-F240-A1BB-1BF547C71D59}" srcOrd="0" destOrd="0" presId="urn:microsoft.com/office/officeart/2005/8/layout/vList6"/>
    <dgm:cxn modelId="{D5938052-7057-0446-8E59-3AA80593396D}" srcId="{A06D84B2-1BDF-B54F-B3E1-64A891A5B067}" destId="{B3C4E1F5-3199-2240-8904-9631E1C537A0}" srcOrd="0" destOrd="0" parTransId="{82904C04-EB58-DA49-96C4-BA7B20EB8E4C}" sibTransId="{E6E43F09-84C2-6343-936F-6D5D2F1DCD8D}"/>
    <dgm:cxn modelId="{C56B9856-EE9F-DE48-9349-79A3DE29E456}" srcId="{A06D84B2-1BDF-B54F-B3E1-64A891A5B067}" destId="{51500A49-6B42-AC40-8C14-5B332A43D822}" srcOrd="1" destOrd="0" parTransId="{465682F1-E0E9-8F43-9C06-5A48A857C359}" sibTransId="{2E1A50F4-022F-D14E-B341-D71AFEB31742}"/>
    <dgm:cxn modelId="{60EAB15E-4A71-A942-81B3-DA4AA7CEC1BD}" srcId="{51500A49-6B42-AC40-8C14-5B332A43D822}" destId="{55483687-DE3A-B346-96AC-746ACAF5C69D}" srcOrd="0" destOrd="0" parTransId="{275B52E8-0D3A-4943-9C3C-834B70F27E1A}" sibTransId="{31B7130C-72C7-0547-845D-1A7BB7B61351}"/>
    <dgm:cxn modelId="{37BD8284-7598-F546-BB66-A5E099F7EC6F}" type="presOf" srcId="{A06D84B2-1BDF-B54F-B3E1-64A891A5B067}" destId="{008D3CD4-E693-1848-8AAE-8171D1C2525D}" srcOrd="0" destOrd="0" presId="urn:microsoft.com/office/officeart/2005/8/layout/vList6"/>
    <dgm:cxn modelId="{B661E1DC-288C-A549-8979-96F3E8C1F434}" type="presOf" srcId="{B3C4E1F5-3199-2240-8904-9631E1C537A0}" destId="{54882858-5909-3344-8E8B-097ADB654FF8}" srcOrd="0" destOrd="0" presId="urn:microsoft.com/office/officeart/2005/8/layout/vList6"/>
    <dgm:cxn modelId="{5102A0E2-AA80-CC4D-84B6-1EAFA65FFF30}" type="presParOf" srcId="{008D3CD4-E693-1848-8AAE-8171D1C2525D}" destId="{39AE1AD7-26D2-F141-9CFA-5D589FA888FB}" srcOrd="0" destOrd="0" presId="urn:microsoft.com/office/officeart/2005/8/layout/vList6"/>
    <dgm:cxn modelId="{40FCA852-8ED1-D449-BEA4-D42167158775}" type="presParOf" srcId="{39AE1AD7-26D2-F141-9CFA-5D589FA888FB}" destId="{54882858-5909-3344-8E8B-097ADB654FF8}" srcOrd="0" destOrd="0" presId="urn:microsoft.com/office/officeart/2005/8/layout/vList6"/>
    <dgm:cxn modelId="{1444C2ED-E29F-7D43-8E2C-217EFBE05C83}" type="presParOf" srcId="{39AE1AD7-26D2-F141-9CFA-5D589FA888FB}" destId="{CC51A4E8-E897-F240-A1BB-1BF547C71D59}" srcOrd="1" destOrd="0" presId="urn:microsoft.com/office/officeart/2005/8/layout/vList6"/>
    <dgm:cxn modelId="{F1FDA28D-0D4A-F94B-90EF-B15E62A068C2}" type="presParOf" srcId="{008D3CD4-E693-1848-8AAE-8171D1C2525D}" destId="{AD26F64B-07FE-1849-9429-98F3D1342E65}" srcOrd="1" destOrd="0" presId="urn:microsoft.com/office/officeart/2005/8/layout/vList6"/>
    <dgm:cxn modelId="{1508C436-EE63-9C4D-9AD3-46A62637B1DF}" type="presParOf" srcId="{008D3CD4-E693-1848-8AAE-8171D1C2525D}" destId="{3EDA93C0-D0B4-7F40-AEA3-9C5FEFCB45EF}" srcOrd="2" destOrd="0" presId="urn:microsoft.com/office/officeart/2005/8/layout/vList6"/>
    <dgm:cxn modelId="{C6771BC5-77CF-9C4C-8737-7ADAA672B7B1}" type="presParOf" srcId="{3EDA93C0-D0B4-7F40-AEA3-9C5FEFCB45EF}" destId="{FEDAF10B-54FB-524D-BAB8-C05EE5DD1268}" srcOrd="0" destOrd="0" presId="urn:microsoft.com/office/officeart/2005/8/layout/vList6"/>
    <dgm:cxn modelId="{3A6D9AA5-691A-A04F-9373-E9DFB70D4F81}" type="presParOf" srcId="{3EDA93C0-D0B4-7F40-AEA3-9C5FEFCB45EF}" destId="{305EE135-3F91-3E48-B957-6FB2915CE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207BC-0312-024E-934D-F9566D8FADE4}">
      <dsp:nvSpPr>
        <dsp:cNvPr id="0" name=""/>
        <dsp:cNvSpPr/>
      </dsp:nvSpPr>
      <dsp:spPr>
        <a:xfrm>
          <a:off x="1515" y="2072104"/>
          <a:ext cx="2147743" cy="128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asiaminspector</a:t>
          </a:r>
          <a:endParaRPr lang="es-ES" sz="2000" kern="1200" dirty="0"/>
        </a:p>
      </dsp:txBody>
      <dsp:txXfrm>
        <a:off x="39258" y="2109847"/>
        <a:ext cx="2072257" cy="1213160"/>
      </dsp:txXfrm>
    </dsp:sp>
    <dsp:sp modelId="{15A95C02-8348-9542-A754-26DD9D107D95}">
      <dsp:nvSpPr>
        <dsp:cNvPr id="0" name=""/>
        <dsp:cNvSpPr/>
      </dsp:nvSpPr>
      <dsp:spPr>
        <a:xfrm>
          <a:off x="2364033" y="2450107"/>
          <a:ext cx="455321" cy="53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2364033" y="2556635"/>
        <a:ext cx="318725" cy="319584"/>
      </dsp:txXfrm>
    </dsp:sp>
    <dsp:sp modelId="{91DA8BB0-D274-A14E-AFE8-3E41E6EB8803}">
      <dsp:nvSpPr>
        <dsp:cNvPr id="0" name=""/>
        <dsp:cNvSpPr/>
      </dsp:nvSpPr>
      <dsp:spPr>
        <a:xfrm>
          <a:off x="3008356" y="2072104"/>
          <a:ext cx="2147743" cy="128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SISTEMA INTEGRADO DE GESTIÓN</a:t>
          </a:r>
        </a:p>
      </dsp:txBody>
      <dsp:txXfrm>
        <a:off x="3046099" y="2109847"/>
        <a:ext cx="2072257" cy="1213160"/>
      </dsp:txXfrm>
    </dsp:sp>
    <dsp:sp modelId="{E06D3A72-04DB-6F48-B442-F5C814C2F4BD}">
      <dsp:nvSpPr>
        <dsp:cNvPr id="0" name=""/>
        <dsp:cNvSpPr/>
      </dsp:nvSpPr>
      <dsp:spPr>
        <a:xfrm>
          <a:off x="5370874" y="2450107"/>
          <a:ext cx="455321" cy="53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5370874" y="2556635"/>
        <a:ext cx="318725" cy="319584"/>
      </dsp:txXfrm>
    </dsp:sp>
    <dsp:sp modelId="{DD5B7A0F-C9E6-0643-B1FA-49362E291296}">
      <dsp:nvSpPr>
        <dsp:cNvPr id="0" name=""/>
        <dsp:cNvSpPr/>
      </dsp:nvSpPr>
      <dsp:spPr>
        <a:xfrm>
          <a:off x="6015197" y="2072104"/>
          <a:ext cx="2147743" cy="128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03 FORMATOS</a:t>
          </a:r>
        </a:p>
      </dsp:txBody>
      <dsp:txXfrm>
        <a:off x="6052940" y="2109847"/>
        <a:ext cx="2072257" cy="1213160"/>
      </dsp:txXfrm>
    </dsp:sp>
    <dsp:sp modelId="{BF5D83DC-7F2A-AE41-B1B5-939F1887CBFE}">
      <dsp:nvSpPr>
        <dsp:cNvPr id="0" name=""/>
        <dsp:cNvSpPr/>
      </dsp:nvSpPr>
      <dsp:spPr>
        <a:xfrm>
          <a:off x="8377715" y="2450107"/>
          <a:ext cx="455321" cy="53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8377715" y="2556635"/>
        <a:ext cx="318725" cy="319584"/>
      </dsp:txXfrm>
    </dsp:sp>
    <dsp:sp modelId="{A2E52A23-28BF-B544-BBBB-AD7A8D5534C7}">
      <dsp:nvSpPr>
        <dsp:cNvPr id="0" name=""/>
        <dsp:cNvSpPr/>
      </dsp:nvSpPr>
      <dsp:spPr>
        <a:xfrm>
          <a:off x="9022038" y="2072104"/>
          <a:ext cx="2327617" cy="1288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04 OPERACIONES </a:t>
          </a:r>
        </a:p>
      </dsp:txBody>
      <dsp:txXfrm>
        <a:off x="9059781" y="2109847"/>
        <a:ext cx="2252131" cy="121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1A4E8-E897-F240-A1BB-1BF547C71D59}">
      <dsp:nvSpPr>
        <dsp:cNvPr id="0" name=""/>
        <dsp:cNvSpPr/>
      </dsp:nvSpPr>
      <dsp:spPr>
        <a:xfrm>
          <a:off x="3551267" y="359"/>
          <a:ext cx="5326901" cy="14016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Lista que permite identificar todos los procedimientos, instructivos y formatos del SGI</a:t>
          </a:r>
        </a:p>
      </dsp:txBody>
      <dsp:txXfrm>
        <a:off x="3551267" y="175566"/>
        <a:ext cx="4801280" cy="1051241"/>
      </dsp:txXfrm>
    </dsp:sp>
    <dsp:sp modelId="{54882858-5909-3344-8E8B-097ADB654FF8}">
      <dsp:nvSpPr>
        <dsp:cNvPr id="0" name=""/>
        <dsp:cNvSpPr/>
      </dsp:nvSpPr>
      <dsp:spPr>
        <a:xfrm>
          <a:off x="0" y="359"/>
          <a:ext cx="3551267" cy="140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Lista de documentos</a:t>
          </a:r>
        </a:p>
      </dsp:txBody>
      <dsp:txXfrm>
        <a:off x="68423" y="68782"/>
        <a:ext cx="3414421" cy="1264809"/>
      </dsp:txXfrm>
    </dsp:sp>
    <dsp:sp modelId="{305EE135-3F91-3E48-B957-6FB2915CED9D}">
      <dsp:nvSpPr>
        <dsp:cNvPr id="0" name=""/>
        <dsp:cNvSpPr/>
      </dsp:nvSpPr>
      <dsp:spPr>
        <a:xfrm>
          <a:off x="3551267" y="1542180"/>
          <a:ext cx="5326901" cy="14016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Describe los formatos operativos a utilizar según el esquema de certificación.</a:t>
          </a:r>
        </a:p>
      </dsp:txBody>
      <dsp:txXfrm>
        <a:off x="3551267" y="1717387"/>
        <a:ext cx="4801280" cy="1051241"/>
      </dsp:txXfrm>
    </dsp:sp>
    <dsp:sp modelId="{FEDAF10B-54FB-524D-BAB8-C05EE5DD1268}">
      <dsp:nvSpPr>
        <dsp:cNvPr id="0" name=""/>
        <dsp:cNvSpPr/>
      </dsp:nvSpPr>
      <dsp:spPr>
        <a:xfrm>
          <a:off x="0" y="1542180"/>
          <a:ext cx="3551267" cy="140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Lista de formatos técnicos</a:t>
          </a:r>
        </a:p>
      </dsp:txBody>
      <dsp:txXfrm>
        <a:off x="68423" y="1610603"/>
        <a:ext cx="3414421" cy="126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9571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6150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0491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6285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3207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5497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4550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996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368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5821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3962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286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965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3715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3739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752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09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B2D14B2-940E-754B-92ED-2688601F0888}" type="datetimeFigureOut">
              <a:rPr lang="es-US" smtClean="0"/>
              <a:t>1/27/23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151DD09-73F0-2F4F-824B-2C1F350AF3B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4469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E67AE-8C30-6449-8EBA-B7497BD40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81" y="1412311"/>
            <a:ext cx="10221238" cy="1615857"/>
          </a:xfrm>
        </p:spPr>
        <p:txBody>
          <a:bodyPr/>
          <a:lstStyle/>
          <a:p>
            <a:pPr algn="ctr"/>
            <a:r>
              <a:rPr lang="es-US" dirty="0"/>
              <a:t>FORMATOS RTE INEN 200 (1R)</a:t>
            </a:r>
          </a:p>
        </p:txBody>
      </p:sp>
      <p:pic>
        <p:nvPicPr>
          <p:cNvPr id="1026" name="Picture 2" descr="Vajilla de plástico, vidrio, púrpura, azul, conjunto png | PNGWing">
            <a:extLst>
              <a:ext uri="{FF2B5EF4-FFF2-40B4-BE49-F238E27FC236}">
                <a16:creationId xmlns:a16="http://schemas.microsoft.com/office/drawing/2014/main" id="{A8C5873E-69E6-FD4E-8587-75CA8C82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30" r="93696">
                        <a14:foregroundMark x1="6739" y1="32500" x2="11522" y2="33804"/>
                        <a14:foregroundMark x1="42174" y1="30326" x2="55217" y2="30652"/>
                        <a14:foregroundMark x1="93696" y1="33804" x2="85543" y2="34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38" y="2635684"/>
            <a:ext cx="4397679" cy="4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3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8947B-B9A2-F947-973C-C3C18FC2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50" y="2151552"/>
            <a:ext cx="4351025" cy="2283824"/>
          </a:xfrm>
        </p:spPr>
        <p:txBody>
          <a:bodyPr/>
          <a:lstStyle/>
          <a:p>
            <a:r>
              <a:rPr lang="es-US" dirty="0"/>
              <a:t>FP-06 NO CONFOMIDADES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9A79F6-0981-5D43-86FC-C745F57B8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5768" y="1152395"/>
            <a:ext cx="4766173" cy="493525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US" cap="none" dirty="0">
                <a:solidFill>
                  <a:schemeClr val="tx1"/>
                </a:solidFill>
              </a:rPr>
              <a:t>En caso de que aplique, e indicará únicamente la no conformidad detectada, por lo tanto, los campos a ser completados son:</a:t>
            </a:r>
          </a:p>
          <a:p>
            <a:pPr algn="just"/>
            <a:endParaRPr lang="es-US" cap="none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Fecha de hallazgo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No. de caso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Nombre de quien identifica el hallazgo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Requisito aplicable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Descripción del hallazgo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Evidencia</a:t>
            </a:r>
          </a:p>
          <a:p>
            <a:pPr algn="just"/>
            <a:endParaRPr lang="es-US" cap="none" dirty="0">
              <a:solidFill>
                <a:schemeClr val="tx1"/>
              </a:solidFill>
            </a:endParaRPr>
          </a:p>
          <a:p>
            <a:pPr algn="just"/>
            <a:r>
              <a:rPr lang="es-US" cap="none" dirty="0">
                <a:solidFill>
                  <a:schemeClr val="tx1"/>
                </a:solidFill>
              </a:rPr>
              <a:t>Y se solicitará la corrección respectiva al cliente y este tendrá 5 días hábiles para responder al requerimiento.</a:t>
            </a:r>
          </a:p>
        </p:txBody>
      </p:sp>
    </p:spTree>
    <p:extLst>
      <p:ext uri="{BB962C8B-B14F-4D97-AF65-F5344CB8AC3E}">
        <p14:creationId xmlns:p14="http://schemas.microsoft.com/office/powerpoint/2010/main" val="405265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561A-0DF6-6C4F-8AA8-F89310FC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98" y="2287088"/>
            <a:ext cx="4351025" cy="2283824"/>
          </a:xfrm>
        </p:spPr>
        <p:txBody>
          <a:bodyPr/>
          <a:lstStyle/>
          <a:p>
            <a:r>
              <a:rPr lang="es-US" dirty="0"/>
              <a:t>FP-07 REVISIÓN FINAL DEL CASO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975F32-AA0C-CE48-A243-FB952805C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1178" y="1265129"/>
            <a:ext cx="5263808" cy="5498926"/>
          </a:xfrm>
        </p:spPr>
        <p:txBody>
          <a:bodyPr>
            <a:normAutofit fontScale="70000" lnSpcReduction="20000"/>
          </a:bodyPr>
          <a:lstStyle/>
          <a:p>
            <a:r>
              <a:rPr lang="es-US" cap="none" dirty="0">
                <a:solidFill>
                  <a:schemeClr val="tx1"/>
                </a:solidFill>
              </a:rPr>
              <a:t>Se revisa si la información esta correcta y se indica la ubicación de la misma, tal como:</a:t>
            </a:r>
          </a:p>
          <a:p>
            <a:endParaRPr lang="es-US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cap="none" dirty="0">
                <a:solidFill>
                  <a:schemeClr val="tx1"/>
                </a:solidFill>
              </a:rPr>
              <a:t>Apertura de caso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Propuesta económica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Solicitud diligenciada y firmada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Orden del servicio del laboratorio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Acreditación del laboratorio a subcontratar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Informe de ensayos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Reporte de inspección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Reconocimiento de ensayos previos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Evaluación del sistema de gestión, si aplica.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Reconocimiento de certificación previa del sistema de gestión de la fábrica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Lista de chequeo del producto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Evaluación de la conformidad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Revisión final del caso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Notificación de rechazo de la certificación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Certificado de conformidad</a:t>
            </a:r>
          </a:p>
          <a:p>
            <a:pPr marL="342900" indent="-342900">
              <a:buFontTx/>
              <a:buChar char="-"/>
            </a:pPr>
            <a:endParaRPr lang="es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37C3B95-A6D0-F043-9E73-3E4AB196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560" y="1833033"/>
            <a:ext cx="8825660" cy="1822514"/>
          </a:xfrm>
        </p:spPr>
        <p:txBody>
          <a:bodyPr/>
          <a:lstStyle/>
          <a:p>
            <a:pPr algn="just"/>
            <a:r>
              <a:rPr lang="es-US" dirty="0"/>
              <a:t>EN CASO DE QUE SE OTORGE LA CERTIFICACIÓN SE DEBERÁ DILIGENCIAR: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6D50D1B-14B1-E64C-AC40-8673A9E62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902" y="5325591"/>
            <a:ext cx="10193627" cy="860400"/>
          </a:xfrm>
        </p:spPr>
        <p:txBody>
          <a:bodyPr>
            <a:normAutofit/>
          </a:bodyPr>
          <a:lstStyle/>
          <a:p>
            <a:r>
              <a:rPr lang="es-US" sz="2800" dirty="0"/>
              <a:t>FP- 11 CERTIFICADO DE CONFORMIDAD 1B RTE INEN 200</a:t>
            </a:r>
          </a:p>
        </p:txBody>
      </p:sp>
    </p:spTree>
    <p:extLst>
      <p:ext uri="{BB962C8B-B14F-4D97-AF65-F5344CB8AC3E}">
        <p14:creationId xmlns:p14="http://schemas.microsoft.com/office/powerpoint/2010/main" val="94645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51515-230A-034C-AAA9-8D787D61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105" y="936090"/>
            <a:ext cx="8761413" cy="706964"/>
          </a:xfrm>
        </p:spPr>
        <p:txBody>
          <a:bodyPr/>
          <a:lstStyle/>
          <a:p>
            <a:pPr algn="ctr"/>
            <a:r>
              <a:rPr lang="es-US" dirty="0"/>
              <a:t>RTE INEN 200 (1R)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15409-4F5A-D843-92A2-82194157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68367" cy="3416300"/>
          </a:xfrm>
        </p:spPr>
        <p:txBody>
          <a:bodyPr/>
          <a:lstStyle/>
          <a:p>
            <a:pPr algn="just"/>
            <a:r>
              <a:rPr lang="es-US" b="0" i="0" dirty="0">
                <a:effectLst/>
                <a:latin typeface="Arial" panose="020B0604020202020204" pitchFamily="34" charset="0"/>
              </a:rPr>
              <a:t>Es </a:t>
            </a:r>
            <a:r>
              <a:rPr lang="es-US" dirty="0">
                <a:latin typeface="Arial" panose="020B0604020202020204" pitchFamily="34" charset="0"/>
              </a:rPr>
              <a:t>el Reglamento Técnico Ecuatoriano para “Vajillas en vidrio y en </a:t>
            </a:r>
            <a:r>
              <a:rPr lang="es-US" dirty="0" err="1">
                <a:latin typeface="Arial" panose="020B0604020202020204" pitchFamily="34" charset="0"/>
              </a:rPr>
              <a:t>vitrocerámica</a:t>
            </a:r>
            <a:r>
              <a:rPr lang="es-US" dirty="0">
                <a:latin typeface="Arial" panose="020B0604020202020204" pitchFamily="34" charset="0"/>
              </a:rPr>
              <a:t>, recipientes de vidrio en contacto con alimentos”</a:t>
            </a:r>
          </a:p>
          <a:p>
            <a:pPr algn="just"/>
            <a:r>
              <a:rPr lang="es-US" b="0" i="0" dirty="0">
                <a:effectLst/>
                <a:latin typeface="Arial" panose="020B0604020202020204" pitchFamily="34" charset="0"/>
              </a:rPr>
              <a:t>Su objetivo es establecer los requisitos de seguridad relacionados con los límites permisibles de liberación de plomo y cadmio soluble y, requisitos de rotulado que deben cumplir las vajillas en vidrio y en </a:t>
            </a:r>
            <a:r>
              <a:rPr lang="es-US" b="0" i="0" dirty="0" err="1">
                <a:effectLst/>
                <a:latin typeface="Arial" panose="020B0604020202020204" pitchFamily="34" charset="0"/>
              </a:rPr>
              <a:t>vitrocerámica</a:t>
            </a:r>
            <a:r>
              <a:rPr lang="es-US" b="0" i="0" dirty="0">
                <a:effectLst/>
                <a:latin typeface="Arial" panose="020B0604020202020204" pitchFamily="34" charset="0"/>
              </a:rPr>
              <a:t> y, recipientes de vidrio destinados a estar en contacto con alimentos; con la finalidad de proteger la vida y la seguridad de las personas y evitar prácticas que puedan inducir a error a los usuarios.</a:t>
            </a:r>
            <a:endParaRPr lang="es-US" dirty="0">
              <a:latin typeface="Arial" panose="020B0604020202020204" pitchFamily="34" charset="0"/>
            </a:endParaRPr>
          </a:p>
          <a:p>
            <a:pPr algn="just"/>
            <a:r>
              <a:rPr lang="es-US" dirty="0">
                <a:latin typeface="Arial" panose="020B0604020202020204" pitchFamily="34" charset="0"/>
              </a:rPr>
              <a:t>ASIAM certifica dichos productos bajo esquema 1B.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8051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1EDD4-4132-7E4F-87A2-1D13E2D1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44" y="986194"/>
            <a:ext cx="8761413" cy="706964"/>
          </a:xfrm>
        </p:spPr>
        <p:txBody>
          <a:bodyPr/>
          <a:lstStyle/>
          <a:p>
            <a:pPr algn="ctr"/>
            <a:r>
              <a:rPr lang="es-US" dirty="0"/>
              <a:t>UBICACIÓN EN SHAREPOINT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ACE8A-F82A-0D4C-B75D-1D27D3E0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Los formatos operativos a ser utilizados estarán ubicados en:</a:t>
            </a:r>
          </a:p>
          <a:p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03B27DE-D1CB-5F4F-AB8D-EB938C2B2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632396"/>
              </p:ext>
            </p:extLst>
          </p:nvPr>
        </p:nvGraphicFramePr>
        <p:xfrm>
          <a:off x="420414" y="1695302"/>
          <a:ext cx="11351171" cy="54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20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DF72A-689E-CE44-9770-F7CC2EEE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/>
              <a:t>GUÍA PARA SU UTILIZACIÓN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0D392-3542-5D42-B51C-26B3C9AE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68032"/>
            <a:ext cx="10231205" cy="3416300"/>
          </a:xfrm>
        </p:spPr>
        <p:txBody>
          <a:bodyPr/>
          <a:lstStyle/>
          <a:p>
            <a:r>
              <a:rPr lang="es-US" dirty="0"/>
              <a:t>En la carpeta </a:t>
            </a:r>
            <a:r>
              <a:rPr lang="es-US" b="1" dirty="0"/>
              <a:t>SISTEMA INTEGRADO DE GESTIÓN, </a:t>
            </a:r>
            <a:r>
              <a:rPr lang="es-US" dirty="0"/>
              <a:t>en la parte exterior existen los siguientes listados:</a:t>
            </a:r>
            <a:endParaRPr lang="es-US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2219350-19F6-0141-B257-FE52760BF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604107"/>
              </p:ext>
            </p:extLst>
          </p:nvPr>
        </p:nvGraphicFramePr>
        <p:xfrm>
          <a:off x="1355594" y="3429000"/>
          <a:ext cx="8878169" cy="29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74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3E890-9C4C-B945-B7F0-408B736A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2164078"/>
            <a:ext cx="4351025" cy="2283824"/>
          </a:xfrm>
        </p:spPr>
        <p:txBody>
          <a:bodyPr/>
          <a:lstStyle/>
          <a:p>
            <a:r>
              <a:rPr lang="es-US" dirty="0"/>
              <a:t>FP-01 Revisión de la solicitud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7E521B-78AA-4049-8A70-5C70345F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423373"/>
            <a:ext cx="4862974" cy="45874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US" b="0" i="0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El asistente o técnico de certificación realizará la revisión de la solicitud, con el objetivo de verificar la información obtenida de parte </a:t>
            </a:r>
            <a:r>
              <a:rPr lang="es-US" sz="18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del</a:t>
            </a:r>
            <a:r>
              <a:rPr lang="es-US" b="0" i="0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cliente para asegurarse de: </a:t>
            </a:r>
          </a:p>
          <a:p>
            <a:pPr algn="just"/>
            <a:r>
              <a:rPr lang="es-U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s-US" b="0" i="0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) La información acerca del cliente y el producto es suficiente para realizar el proceso de certificación.</a:t>
            </a:r>
          </a:p>
          <a:p>
            <a:pPr algn="just"/>
            <a:endParaRPr lang="es-US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US" b="0" i="0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B) Se resuelve cualquier diferencia y entendimiento conocido entre el organismo de certificación y cliente, incluyendo el acuerdo con respecto a las normas u otros documentos normativos.</a:t>
            </a:r>
          </a:p>
          <a:p>
            <a:pPr algn="just"/>
            <a:r>
              <a:rPr lang="es-US" b="0" i="0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C) Se confirma que el organismo de certificación tiene la competencia y la capacidad para llevar a cabo la actividad de certificación.</a:t>
            </a:r>
            <a:endParaRPr lang="es-US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07A96-96E5-B845-B9DD-3895377E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97" y="2287088"/>
            <a:ext cx="4644597" cy="22838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/>
              <a:t>FP-02 Plan de actividades. 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D59A0B-6BDD-5D45-AF73-004C6EACB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455" y="2677645"/>
            <a:ext cx="5204583" cy="4086410"/>
          </a:xfrm>
        </p:spPr>
        <p:txBody>
          <a:bodyPr>
            <a:normAutofit fontScale="85000" lnSpcReduction="20000"/>
          </a:bodyPr>
          <a:lstStyle/>
          <a:p>
            <a:r>
              <a:rPr lang="es-US" cap="none" dirty="0">
                <a:solidFill>
                  <a:schemeClr val="tx1"/>
                </a:solidFill>
              </a:rPr>
              <a:t>Se deberá diligenciar las secciones:</a:t>
            </a:r>
          </a:p>
          <a:p>
            <a:endParaRPr lang="es-US" cap="none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Fase comercial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Fase: Coordinación de actividades – apartado respectivo a 1 B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Fase recolección de resultados – apartado respectivo a 1 B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Fase evaluación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Fase revisión</a:t>
            </a:r>
          </a:p>
          <a:p>
            <a:pPr marL="342900" indent="-342900">
              <a:buFontTx/>
              <a:buChar char="-"/>
            </a:pPr>
            <a:r>
              <a:rPr lang="es-US" cap="none" dirty="0">
                <a:solidFill>
                  <a:schemeClr val="tx1"/>
                </a:solidFill>
              </a:rPr>
              <a:t>Fase: decisión de la certificación</a:t>
            </a:r>
          </a:p>
          <a:p>
            <a:endParaRPr lang="es-US" cap="none" dirty="0">
              <a:solidFill>
                <a:schemeClr val="tx1"/>
              </a:solidFill>
            </a:endParaRPr>
          </a:p>
          <a:p>
            <a:r>
              <a:rPr lang="es-US" cap="none" dirty="0">
                <a:solidFill>
                  <a:schemeClr val="tx1"/>
                </a:solidFill>
              </a:rPr>
              <a:t>La fase “Vigilancia” no es aplicable para este esquema.</a:t>
            </a:r>
          </a:p>
          <a:p>
            <a:pPr marL="342900" indent="-342900">
              <a:buFontTx/>
              <a:buChar char="-"/>
            </a:pPr>
            <a:endParaRPr lang="es-US" cap="none" dirty="0">
              <a:solidFill>
                <a:schemeClr val="tx1"/>
              </a:solidFill>
            </a:endParaRPr>
          </a:p>
          <a:p>
            <a:endParaRPr lang="es-US" cap="none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s-US" cap="none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s-US" cap="none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s-US" cap="none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s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8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4EB81-9ADC-A04B-8A13-624F4007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2439650"/>
            <a:ext cx="4351025" cy="2283824"/>
          </a:xfrm>
        </p:spPr>
        <p:txBody>
          <a:bodyPr/>
          <a:lstStyle/>
          <a:p>
            <a:r>
              <a:rPr lang="es-US" dirty="0"/>
              <a:t>FP-03 Solicitud de ensayos de laboratorio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F16BEF-6842-664D-8C7F-4A5935E6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499896"/>
            <a:ext cx="5063391" cy="463932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US" cap="none" dirty="0">
                <a:solidFill>
                  <a:schemeClr val="tx1"/>
                </a:solidFill>
              </a:rPr>
              <a:t>Se deberá diligenciar todas las secciones, tomando en cuenta la siguiente consideración:</a:t>
            </a:r>
          </a:p>
          <a:p>
            <a:endParaRPr lang="es-US" cap="none" dirty="0"/>
          </a:p>
          <a:p>
            <a:endParaRPr lang="es-US" cap="none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US" cap="none" dirty="0">
                <a:solidFill>
                  <a:srgbClr val="000000"/>
                </a:solidFill>
                <a:latin typeface="Century Gothic" panose="020B0502020202020204" pitchFamily="34" charset="0"/>
              </a:rPr>
              <a:t>Al </a:t>
            </a:r>
            <a:r>
              <a:rPr lang="es-US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frente de </a:t>
            </a:r>
            <a:r>
              <a:rPr lang="es-US" b="1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“Requerimientos obligatorios”, </a:t>
            </a:r>
            <a:r>
              <a:rPr lang="es-US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colocará </a:t>
            </a:r>
            <a:r>
              <a:rPr lang="es-US" cap="none" dirty="0">
                <a:solidFill>
                  <a:srgbClr val="000000"/>
                </a:solidFill>
                <a:latin typeface="Century Gothic" panose="020B0502020202020204" pitchFamily="34" charset="0"/>
              </a:rPr>
              <a:t>el siguiente texto</a:t>
            </a:r>
            <a:r>
              <a:rPr lang="es-US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s-US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US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“El reporte de ensayo debe contener el resultado individual de cada uno de los especímenes tomados para la muestra, en el caso de este reglamento la muestra se compone de </a:t>
            </a:r>
            <a:r>
              <a:rPr lang="es-US" b="0" i="1" u="none" strike="noStrike" cap="non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x</a:t>
            </a:r>
            <a:r>
              <a:rPr lang="es-US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s-US" b="0" i="1" u="none" strike="noStrike" cap="non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(número de especímenes) </a:t>
            </a:r>
            <a:r>
              <a:rPr lang="es-US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especímenes, de igual manera se debe expresar el promedio de los resultados individuales. Esto es de obligatorio cumplimiento y sujeto a revisión en el documento final.  Esto se repite para cada ítem </a:t>
            </a:r>
            <a:r>
              <a:rPr lang="es-US" b="0" i="1" u="none" strike="noStrike" cap="non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code</a:t>
            </a:r>
            <a:r>
              <a:rPr lang="es-US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que se incluye en el documento final.”</a:t>
            </a:r>
            <a:endParaRPr lang="es-US" b="0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s-US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US" b="0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s-US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Además, de poder incluir requerimientos adicionales que sean pertinentes.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0514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1D8AF-C8E4-A14D-A6CD-64DB7655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14" y="2287088"/>
            <a:ext cx="4351025" cy="2283824"/>
          </a:xfrm>
        </p:spPr>
        <p:txBody>
          <a:bodyPr/>
          <a:lstStyle/>
          <a:p>
            <a:r>
              <a:rPr lang="es-US" dirty="0"/>
              <a:t>FP-04 LISTA DE CHEQUEO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462DF-C1AA-0448-8E10-79D60717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082" y="2287088"/>
            <a:ext cx="4465548" cy="2470553"/>
          </a:xfrm>
        </p:spPr>
        <p:txBody>
          <a:bodyPr/>
          <a:lstStyle/>
          <a:p>
            <a:pPr algn="just"/>
            <a:r>
              <a:rPr lang="es-US" cap="none" dirty="0">
                <a:solidFill>
                  <a:schemeClr val="tx1"/>
                </a:solidFill>
              </a:rPr>
              <a:t>Esta será la definida para el RTE INEN 200 (1R) y deberá ser diligenciada evaluando cada requisito establecido.</a:t>
            </a:r>
          </a:p>
        </p:txBody>
      </p:sp>
    </p:spTree>
    <p:extLst>
      <p:ext uri="{BB962C8B-B14F-4D97-AF65-F5344CB8AC3E}">
        <p14:creationId xmlns:p14="http://schemas.microsoft.com/office/powerpoint/2010/main" val="71672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B5DF0-F192-504D-B98F-3A3994FD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377020"/>
            <a:ext cx="4351025" cy="2283824"/>
          </a:xfrm>
        </p:spPr>
        <p:txBody>
          <a:bodyPr/>
          <a:lstStyle/>
          <a:p>
            <a:r>
              <a:rPr lang="es-US" dirty="0"/>
              <a:t>FP-05 INFORME DE EVALUACIÓN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23602-AB12-AF47-B931-0DE91CE2C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152393"/>
            <a:ext cx="5389067" cy="5705607"/>
          </a:xfrm>
        </p:spPr>
        <p:txBody>
          <a:bodyPr>
            <a:normAutofit fontScale="775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US" sz="180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Las secciones que no se deben diligenciar bajo </a:t>
            </a:r>
            <a:r>
              <a:rPr lang="es-US" sz="1800" cap="none" dirty="0">
                <a:solidFill>
                  <a:srgbClr val="000000"/>
                </a:solidFill>
                <a:latin typeface="Century Gothic" panose="020B0502020202020204" pitchFamily="34" charset="0"/>
              </a:rPr>
              <a:t>este esquema </a:t>
            </a:r>
            <a:r>
              <a:rPr lang="es-US" sz="180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son: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US" sz="1800" cap="none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US" sz="180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Información del sistema de fábrica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US" sz="180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Verificación de uso de marca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US" sz="1800" b="1" cap="none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US" sz="1800" cap="none" dirty="0">
                <a:solidFill>
                  <a:srgbClr val="000000"/>
                </a:solidFill>
                <a:latin typeface="Century Gothic" panose="020B0502020202020204" pitchFamily="34" charset="0"/>
              </a:rPr>
              <a:t>Se deberá colocar en cada casillero vacío “N/A”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US" sz="1800" b="1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US" sz="1800" b="1" cap="none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US" sz="1800" b="1" cap="none" dirty="0">
                <a:solidFill>
                  <a:srgbClr val="000000"/>
                </a:solidFill>
                <a:latin typeface="Century Gothic" panose="020B0502020202020204" pitchFamily="34" charset="0"/>
              </a:rPr>
              <a:t>En la sección: Información de ensayos de laboratorio: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US" sz="1800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US" sz="180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 frente del casillero “Requerimiento obligatorio” se colocará: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s-US" sz="1800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s-US" sz="1800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“Se ha verificado que se cumple con el requerimiento obligatorio que textualmente dice: </a:t>
            </a:r>
            <a:endParaRPr lang="es-US" sz="1800" b="0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s-US" sz="1800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US" sz="1800" b="0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s-US" sz="1800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“el reporte de ensayo debe contener el resultado individual de cada uno de los especímenes tomados para la muestra, en el caso de este reglamento la muestra se compone de </a:t>
            </a:r>
            <a:r>
              <a:rPr lang="es-US" sz="1800" b="0" i="1" u="none" strike="noStrike" cap="non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x(número de especímenes) </a:t>
            </a:r>
            <a:r>
              <a:rPr lang="es-US" sz="1800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especímenes, de igual manera se debe expresar el promedio de los resultados individuales. Esto es de obligatorio cumplimiento y sujeto a revisión en el documento final.  Esto se repite para cada ítem </a:t>
            </a:r>
            <a:r>
              <a:rPr lang="es-US" sz="1800" b="0" i="1" u="none" strike="noStrike" cap="non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code</a:t>
            </a:r>
            <a:r>
              <a:rPr lang="es-US" sz="1800" b="0" i="1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que se incluye en el documento final””</a:t>
            </a:r>
            <a:endParaRPr lang="es-US" sz="1800" b="0" i="0" u="none" strike="noStrike" cap="non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s-US" sz="1800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s-US" sz="1800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Además, se podrá incluir información adicional que se haya considerado pertinente y este descrita en el FP-03 </a:t>
            </a:r>
            <a:r>
              <a:rPr lang="es-US" sz="1800" cap="none" dirty="0">
                <a:solidFill>
                  <a:srgbClr val="000000"/>
                </a:solidFill>
                <a:latin typeface="Century Gothic" panose="020B0502020202020204" pitchFamily="34" charset="0"/>
              </a:rPr>
              <a:t>S</a:t>
            </a:r>
            <a:r>
              <a:rPr lang="es-US" sz="1800" b="0" i="0" u="none" strike="noStrike" cap="non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olicitud de ensayo de laboratorio, en la sección indicada.</a:t>
            </a:r>
          </a:p>
          <a:p>
            <a:endParaRPr lang="es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2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{2FCFA94E-B774-DC43-AC0B-ACE6858693CA}tf10001076</Template>
  <TotalTime>78</TotalTime>
  <Words>877</Words>
  <Application>Microsoft Macintosh PowerPoint</Application>
  <PresentationFormat>Panorámica</PresentationFormat>
  <Paragraphs>98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Sala de reuniones Ion</vt:lpstr>
      <vt:lpstr>FORMATOS RTE INEN 200 (1R)</vt:lpstr>
      <vt:lpstr>RTE INEN 200 (1R)</vt:lpstr>
      <vt:lpstr>UBICACIÓN EN SHAREPOINT</vt:lpstr>
      <vt:lpstr>GUÍA PARA SU UTILIZACIÓN</vt:lpstr>
      <vt:lpstr>FP-01 Revisión de la solicitud </vt:lpstr>
      <vt:lpstr>FP-02 Plan de actividades. </vt:lpstr>
      <vt:lpstr>FP-03 Solicitud de ensayos de laboratorio</vt:lpstr>
      <vt:lpstr>FP-04 LISTA DE CHEQUEO</vt:lpstr>
      <vt:lpstr>FP-05 INFORME DE EVALUACIÓN</vt:lpstr>
      <vt:lpstr>FP-06 NO CONFOMIDADES</vt:lpstr>
      <vt:lpstr>FP-07 REVISIÓN FINAL DEL CASO</vt:lpstr>
      <vt:lpstr>EN CASO DE QUE SE OTORGE LA CERTIFICACIÓN SE DEBERÁ DILIGENCIAR: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FORMATOS RTE INEN 200 (1R)</dc:title>
  <dc:creator>Asiam Calidad - Ariadne Sanchez</dc:creator>
  <cp:lastModifiedBy>Asiam Calidad - Ariadne Sanchez</cp:lastModifiedBy>
  <cp:revision>2</cp:revision>
  <dcterms:created xsi:type="dcterms:W3CDTF">2023-01-27T15:50:32Z</dcterms:created>
  <dcterms:modified xsi:type="dcterms:W3CDTF">2023-01-27T17:09:10Z</dcterms:modified>
</cp:coreProperties>
</file>